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4DD93-8D34-442D-8D35-CE52FEC17EF1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815FF5F5-5080-4911-B4A4-12F7A12E94DC}">
      <dgm:prSet phldrT="[Tekst]" custT="1"/>
      <dgm:spPr/>
      <dgm:t>
        <a:bodyPr/>
        <a:lstStyle/>
        <a:p>
          <a:r>
            <a:rPr lang="nl-NL" sz="1600" dirty="0" smtClean="0"/>
            <a:t>Groep 1-3: Eenvoudige L/S/H-strategieën door modellen binnen interactief voorlezen en begrijpend luistersituaties </a:t>
          </a:r>
          <a:r>
            <a:rPr lang="nl-NL" sz="1600" b="1" dirty="0" smtClean="0"/>
            <a:t>ervaren en toepassen</a:t>
          </a:r>
          <a:endParaRPr lang="nl-NL" sz="1600" b="1" dirty="0"/>
        </a:p>
      </dgm:t>
    </dgm:pt>
    <dgm:pt modelId="{1EC5550D-5E25-4A36-86C1-78EF7BBE186A}" type="sibTrans" cxnId="{71DB60B9-4035-4932-B6DC-9A2A530DE623}">
      <dgm:prSet/>
      <dgm:spPr/>
      <dgm:t>
        <a:bodyPr/>
        <a:lstStyle/>
        <a:p>
          <a:endParaRPr lang="nl-NL"/>
        </a:p>
      </dgm:t>
    </dgm:pt>
    <dgm:pt modelId="{35654163-5230-4F20-B41D-69E5F39FF13B}" type="parTrans" cxnId="{71DB60B9-4035-4932-B6DC-9A2A530DE623}">
      <dgm:prSet/>
      <dgm:spPr/>
      <dgm:t>
        <a:bodyPr/>
        <a:lstStyle/>
        <a:p>
          <a:endParaRPr lang="nl-NL"/>
        </a:p>
      </dgm:t>
    </dgm:pt>
    <dgm:pt modelId="{B50A62C3-27C1-4DCA-A166-8EDADC3285B2}">
      <dgm:prSet phldrT="[Tekst]" custT="1"/>
      <dgm:spPr/>
      <dgm:t>
        <a:bodyPr/>
        <a:lstStyle/>
        <a:p>
          <a:r>
            <a:rPr lang="nl-NL" sz="1600" dirty="0" smtClean="0"/>
            <a:t>Groep 6-8: Ontwikkeling van metacognitie waardoor leerlingen L/S/H-strategieën en stappenplannen </a:t>
          </a:r>
          <a:r>
            <a:rPr lang="nl-NL" sz="1600" b="1" dirty="0" smtClean="0"/>
            <a:t>zelfstandig leren inzetten </a:t>
          </a:r>
          <a:r>
            <a:rPr lang="nl-NL" sz="1600" dirty="0" smtClean="0"/>
            <a:t>door modellen van hogere denkprocessen met model Directe Instructie en </a:t>
          </a:r>
          <a:r>
            <a:rPr lang="nl-NL" sz="1600" dirty="0" err="1" smtClean="0"/>
            <a:t>Cognitive</a:t>
          </a:r>
          <a:r>
            <a:rPr lang="nl-NL" sz="1600" dirty="0" smtClean="0"/>
            <a:t> </a:t>
          </a:r>
          <a:r>
            <a:rPr lang="nl-NL" sz="1600" dirty="0" err="1" smtClean="0"/>
            <a:t>Apprenticeship</a:t>
          </a:r>
          <a:r>
            <a:rPr lang="nl-NL" sz="1600" dirty="0" smtClean="0"/>
            <a:t>-model </a:t>
          </a:r>
          <a:endParaRPr lang="nl-NL" sz="1600" dirty="0"/>
        </a:p>
      </dgm:t>
    </dgm:pt>
    <dgm:pt modelId="{77700A91-42C6-41D6-9201-960B2EF18522}" type="sibTrans" cxnId="{CB78EC58-5FE4-43BF-B1CA-582D2A0B781D}">
      <dgm:prSet/>
      <dgm:spPr/>
      <dgm:t>
        <a:bodyPr/>
        <a:lstStyle/>
        <a:p>
          <a:endParaRPr lang="nl-NL"/>
        </a:p>
      </dgm:t>
    </dgm:pt>
    <dgm:pt modelId="{44AB14DD-B42B-4467-BE6D-45C57BDCCF8E}" type="parTrans" cxnId="{CB78EC58-5FE4-43BF-B1CA-582D2A0B781D}">
      <dgm:prSet/>
      <dgm:spPr/>
      <dgm:t>
        <a:bodyPr/>
        <a:lstStyle/>
        <a:p>
          <a:endParaRPr lang="nl-NL"/>
        </a:p>
      </dgm:t>
    </dgm:pt>
    <dgm:pt modelId="{E7E9EEF4-D11C-4034-BA3E-351FE39A82AE}">
      <dgm:prSet phldrT="[Tekst]" custT="1"/>
      <dgm:spPr/>
      <dgm:t>
        <a:bodyPr/>
        <a:lstStyle/>
        <a:p>
          <a:r>
            <a:rPr lang="nl-NL" sz="1600" dirty="0" smtClean="0"/>
            <a:t>Groep 4-5: Alle L/S/H-strategieën en stappenplannen </a:t>
          </a:r>
          <a:r>
            <a:rPr lang="nl-NL" sz="1600" b="1" dirty="0" smtClean="0"/>
            <a:t>zelf leren gebruiken </a:t>
          </a:r>
          <a:r>
            <a:rPr lang="nl-NL" sz="1600" dirty="0" smtClean="0"/>
            <a:t>door gerichte instructie en </a:t>
          </a:r>
          <a:r>
            <a:rPr lang="nl-NL" sz="1600" dirty="0" err="1" smtClean="0"/>
            <a:t>inoefening</a:t>
          </a:r>
          <a:r>
            <a:rPr lang="nl-NL" sz="1600" dirty="0" smtClean="0"/>
            <a:t> met model Directe Instructie en </a:t>
          </a:r>
          <a:r>
            <a:rPr lang="nl-NL" sz="1600" dirty="0" err="1" smtClean="0"/>
            <a:t>Cognitive</a:t>
          </a:r>
          <a:r>
            <a:rPr lang="nl-NL" sz="1600" dirty="0" smtClean="0"/>
            <a:t> </a:t>
          </a:r>
          <a:r>
            <a:rPr lang="nl-NL" sz="1600" dirty="0" err="1" smtClean="0"/>
            <a:t>Apprenticeship</a:t>
          </a:r>
          <a:r>
            <a:rPr lang="nl-NL" sz="1600" dirty="0" smtClean="0"/>
            <a:t>-model</a:t>
          </a:r>
          <a:endParaRPr lang="nl-NL" sz="1600" dirty="0"/>
        </a:p>
      </dgm:t>
    </dgm:pt>
    <dgm:pt modelId="{806C4DC4-AE48-4E01-8A10-3120E47FC042}" type="sibTrans" cxnId="{2F4A1C01-6808-4A5E-8144-7840D6B0408B}">
      <dgm:prSet/>
      <dgm:spPr/>
      <dgm:t>
        <a:bodyPr/>
        <a:lstStyle/>
        <a:p>
          <a:endParaRPr lang="nl-NL"/>
        </a:p>
      </dgm:t>
    </dgm:pt>
    <dgm:pt modelId="{0457D7C0-EC2B-4BFD-BD9C-967C31CD9F89}" type="parTrans" cxnId="{2F4A1C01-6808-4A5E-8144-7840D6B0408B}">
      <dgm:prSet/>
      <dgm:spPr/>
      <dgm:t>
        <a:bodyPr/>
        <a:lstStyle/>
        <a:p>
          <a:endParaRPr lang="nl-NL"/>
        </a:p>
      </dgm:t>
    </dgm:pt>
    <dgm:pt modelId="{32C08961-4698-4F13-A242-A63787D73551}" type="pres">
      <dgm:prSet presAssocID="{7F64DD93-8D34-442D-8D35-CE52FEC17EF1}" presName="composite" presStyleCnt="0">
        <dgm:presLayoutVars>
          <dgm:chMax val="5"/>
          <dgm:dir/>
          <dgm:resizeHandles val="exact"/>
        </dgm:presLayoutVars>
      </dgm:prSet>
      <dgm:spPr/>
    </dgm:pt>
    <dgm:pt modelId="{6670A4B9-94D1-48AE-BB09-A067159A2635}" type="pres">
      <dgm:prSet presAssocID="{815FF5F5-5080-4911-B4A4-12F7A12E94DC}" presName="circle1" presStyleLbl="lnNode1" presStyleIdx="0" presStyleCnt="3"/>
      <dgm:spPr/>
    </dgm:pt>
    <dgm:pt modelId="{B6264F3A-E293-4A0B-84DA-A65B3234FAC3}" type="pres">
      <dgm:prSet presAssocID="{815FF5F5-5080-4911-B4A4-12F7A12E94DC}" presName="text1" presStyleLbl="revTx" presStyleIdx="0" presStyleCnt="3" custScaleX="313471" custLinFactNeighborX="37366" custLinFactNeighborY="-662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4B26B4B-890B-4039-83D7-BA86BA553A58}" type="pres">
      <dgm:prSet presAssocID="{815FF5F5-5080-4911-B4A4-12F7A12E94DC}" presName="line1" presStyleLbl="callout" presStyleIdx="0" presStyleCnt="6"/>
      <dgm:spPr/>
    </dgm:pt>
    <dgm:pt modelId="{CE0C9C43-5E89-4810-9303-A28241BB8E3A}" type="pres">
      <dgm:prSet presAssocID="{815FF5F5-5080-4911-B4A4-12F7A12E94DC}" presName="d1" presStyleLbl="callout" presStyleIdx="1" presStyleCnt="6"/>
      <dgm:spPr/>
    </dgm:pt>
    <dgm:pt modelId="{4052DBC2-C2F1-4AAD-AF33-B2ABBCA7BFA0}" type="pres">
      <dgm:prSet presAssocID="{E7E9EEF4-D11C-4034-BA3E-351FE39A82AE}" presName="circle2" presStyleLbl="lnNode1" presStyleIdx="1" presStyleCnt="3"/>
      <dgm:spPr/>
      <dgm:t>
        <a:bodyPr/>
        <a:lstStyle/>
        <a:p>
          <a:endParaRPr lang="nl-NL"/>
        </a:p>
      </dgm:t>
    </dgm:pt>
    <dgm:pt modelId="{DE49AB84-AF7E-4D64-BBD5-AC7635002A94}" type="pres">
      <dgm:prSet presAssocID="{E7E9EEF4-D11C-4034-BA3E-351FE39A82AE}" presName="text2" presStyleLbl="revTx" presStyleIdx="1" presStyleCnt="3" custScaleX="302371" custLinFactX="3787" custLinFactNeighborX="100000" custLinFactNeighborY="47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E2B092B-AD2E-47D5-ACE8-4D7ABC6F5872}" type="pres">
      <dgm:prSet presAssocID="{E7E9EEF4-D11C-4034-BA3E-351FE39A82AE}" presName="line2" presStyleLbl="callout" presStyleIdx="2" presStyleCnt="6"/>
      <dgm:spPr/>
    </dgm:pt>
    <dgm:pt modelId="{D39F5EEE-FD72-43D7-9A75-9C192DED15AB}" type="pres">
      <dgm:prSet presAssocID="{E7E9EEF4-D11C-4034-BA3E-351FE39A82AE}" presName="d2" presStyleLbl="callout" presStyleIdx="3" presStyleCnt="6"/>
      <dgm:spPr/>
    </dgm:pt>
    <dgm:pt modelId="{B4632F2C-6FE2-4559-AC98-B9DE6DE13BB8}" type="pres">
      <dgm:prSet presAssocID="{B50A62C3-27C1-4DCA-A166-8EDADC3285B2}" presName="circle3" presStyleLbl="lnNode1" presStyleIdx="2" presStyleCnt="3"/>
      <dgm:spPr/>
    </dgm:pt>
    <dgm:pt modelId="{8C8534CC-C860-454A-A595-64D5D55F7352}" type="pres">
      <dgm:prSet presAssocID="{B50A62C3-27C1-4DCA-A166-8EDADC3285B2}" presName="text3" presStyleLbl="revTx" presStyleIdx="2" presStyleCnt="3" custScaleX="267010" custLinFactNeighborX="86617" custLinFactNeighborY="5408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A98DF4-78B5-4EE0-9FFD-7F4EEA94D675}" type="pres">
      <dgm:prSet presAssocID="{B50A62C3-27C1-4DCA-A166-8EDADC3285B2}" presName="line3" presStyleLbl="callout" presStyleIdx="4" presStyleCnt="6"/>
      <dgm:spPr/>
    </dgm:pt>
    <dgm:pt modelId="{F3B317E9-871A-4B07-B959-879B3BBC24EC}" type="pres">
      <dgm:prSet presAssocID="{B50A62C3-27C1-4DCA-A166-8EDADC3285B2}" presName="d3" presStyleLbl="callout" presStyleIdx="5" presStyleCnt="6"/>
      <dgm:spPr/>
    </dgm:pt>
  </dgm:ptLst>
  <dgm:cxnLst>
    <dgm:cxn modelId="{71DB60B9-4035-4932-B6DC-9A2A530DE623}" srcId="{7F64DD93-8D34-442D-8D35-CE52FEC17EF1}" destId="{815FF5F5-5080-4911-B4A4-12F7A12E94DC}" srcOrd="0" destOrd="0" parTransId="{35654163-5230-4F20-B41D-69E5F39FF13B}" sibTransId="{1EC5550D-5E25-4A36-86C1-78EF7BBE186A}"/>
    <dgm:cxn modelId="{70718929-516C-466F-AD8A-73883BB1517A}" type="presOf" srcId="{7F64DD93-8D34-442D-8D35-CE52FEC17EF1}" destId="{32C08961-4698-4F13-A242-A63787D73551}" srcOrd="0" destOrd="0" presId="urn:microsoft.com/office/officeart/2005/8/layout/target1"/>
    <dgm:cxn modelId="{3FEAE604-C5BF-4594-B29A-D3A61D670340}" type="presOf" srcId="{E7E9EEF4-D11C-4034-BA3E-351FE39A82AE}" destId="{DE49AB84-AF7E-4D64-BBD5-AC7635002A94}" srcOrd="0" destOrd="0" presId="urn:microsoft.com/office/officeart/2005/8/layout/target1"/>
    <dgm:cxn modelId="{CB78EC58-5FE4-43BF-B1CA-582D2A0B781D}" srcId="{7F64DD93-8D34-442D-8D35-CE52FEC17EF1}" destId="{B50A62C3-27C1-4DCA-A166-8EDADC3285B2}" srcOrd="2" destOrd="0" parTransId="{44AB14DD-B42B-4467-BE6D-45C57BDCCF8E}" sibTransId="{77700A91-42C6-41D6-9201-960B2EF18522}"/>
    <dgm:cxn modelId="{2F4A1C01-6808-4A5E-8144-7840D6B0408B}" srcId="{7F64DD93-8D34-442D-8D35-CE52FEC17EF1}" destId="{E7E9EEF4-D11C-4034-BA3E-351FE39A82AE}" srcOrd="1" destOrd="0" parTransId="{0457D7C0-EC2B-4BFD-BD9C-967C31CD9F89}" sibTransId="{806C4DC4-AE48-4E01-8A10-3120E47FC042}"/>
    <dgm:cxn modelId="{DE3952F6-BF93-48B5-8A74-116A2F762A40}" type="presOf" srcId="{815FF5F5-5080-4911-B4A4-12F7A12E94DC}" destId="{B6264F3A-E293-4A0B-84DA-A65B3234FAC3}" srcOrd="0" destOrd="0" presId="urn:microsoft.com/office/officeart/2005/8/layout/target1"/>
    <dgm:cxn modelId="{D498D8E2-AB4E-460F-9653-734B3466DBA6}" type="presOf" srcId="{B50A62C3-27C1-4DCA-A166-8EDADC3285B2}" destId="{8C8534CC-C860-454A-A595-64D5D55F7352}" srcOrd="0" destOrd="0" presId="urn:microsoft.com/office/officeart/2005/8/layout/target1"/>
    <dgm:cxn modelId="{1411C577-DA25-421D-978E-07A8452212CF}" type="presParOf" srcId="{32C08961-4698-4F13-A242-A63787D73551}" destId="{6670A4B9-94D1-48AE-BB09-A067159A2635}" srcOrd="0" destOrd="0" presId="urn:microsoft.com/office/officeart/2005/8/layout/target1"/>
    <dgm:cxn modelId="{37094335-03D8-42C3-8D71-186A87D3438F}" type="presParOf" srcId="{32C08961-4698-4F13-A242-A63787D73551}" destId="{B6264F3A-E293-4A0B-84DA-A65B3234FAC3}" srcOrd="1" destOrd="0" presId="urn:microsoft.com/office/officeart/2005/8/layout/target1"/>
    <dgm:cxn modelId="{AB23111D-4AD2-4D34-B5A6-61BE810607BE}" type="presParOf" srcId="{32C08961-4698-4F13-A242-A63787D73551}" destId="{D4B26B4B-890B-4039-83D7-BA86BA553A58}" srcOrd="2" destOrd="0" presId="urn:microsoft.com/office/officeart/2005/8/layout/target1"/>
    <dgm:cxn modelId="{93E7F7D8-1105-4C57-8A0C-A89C7B4FCBCE}" type="presParOf" srcId="{32C08961-4698-4F13-A242-A63787D73551}" destId="{CE0C9C43-5E89-4810-9303-A28241BB8E3A}" srcOrd="3" destOrd="0" presId="urn:microsoft.com/office/officeart/2005/8/layout/target1"/>
    <dgm:cxn modelId="{ECEF500B-2757-4486-84E4-99FF8ECE9926}" type="presParOf" srcId="{32C08961-4698-4F13-A242-A63787D73551}" destId="{4052DBC2-C2F1-4AAD-AF33-B2ABBCA7BFA0}" srcOrd="4" destOrd="0" presId="urn:microsoft.com/office/officeart/2005/8/layout/target1"/>
    <dgm:cxn modelId="{D4AEF573-267D-454D-A7DF-13B4890A96A7}" type="presParOf" srcId="{32C08961-4698-4F13-A242-A63787D73551}" destId="{DE49AB84-AF7E-4D64-BBD5-AC7635002A94}" srcOrd="5" destOrd="0" presId="urn:microsoft.com/office/officeart/2005/8/layout/target1"/>
    <dgm:cxn modelId="{799A7B24-D7B5-49BC-AEE2-64D36A1F1678}" type="presParOf" srcId="{32C08961-4698-4F13-A242-A63787D73551}" destId="{AE2B092B-AD2E-47D5-ACE8-4D7ABC6F5872}" srcOrd="6" destOrd="0" presId="urn:microsoft.com/office/officeart/2005/8/layout/target1"/>
    <dgm:cxn modelId="{05CD637D-7B19-4954-A9B3-6014EC557935}" type="presParOf" srcId="{32C08961-4698-4F13-A242-A63787D73551}" destId="{D39F5EEE-FD72-43D7-9A75-9C192DED15AB}" srcOrd="7" destOrd="0" presId="urn:microsoft.com/office/officeart/2005/8/layout/target1"/>
    <dgm:cxn modelId="{F20C7704-A641-4516-9992-013F5CCF9924}" type="presParOf" srcId="{32C08961-4698-4F13-A242-A63787D73551}" destId="{B4632F2C-6FE2-4559-AC98-B9DE6DE13BB8}" srcOrd="8" destOrd="0" presId="urn:microsoft.com/office/officeart/2005/8/layout/target1"/>
    <dgm:cxn modelId="{2B0A8B75-7A27-40EA-8805-A6D4FD166516}" type="presParOf" srcId="{32C08961-4698-4F13-A242-A63787D73551}" destId="{8C8534CC-C860-454A-A595-64D5D55F7352}" srcOrd="9" destOrd="0" presId="urn:microsoft.com/office/officeart/2005/8/layout/target1"/>
    <dgm:cxn modelId="{8FCD1DF6-1F58-46CF-9724-33BAC6547560}" type="presParOf" srcId="{32C08961-4698-4F13-A242-A63787D73551}" destId="{87A98DF4-78B5-4EE0-9FFD-7F4EEA94D675}" srcOrd="10" destOrd="0" presId="urn:microsoft.com/office/officeart/2005/8/layout/target1"/>
    <dgm:cxn modelId="{A6B4FFD7-9A18-40FB-A035-14D0A96C1AA6}" type="presParOf" srcId="{32C08961-4698-4F13-A242-A63787D73551}" destId="{F3B317E9-871A-4B07-B959-879B3BBC24EC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32F2C-6FE2-4559-AC98-B9DE6DE13BB8}">
      <dsp:nvSpPr>
        <dsp:cNvPr id="0" name=""/>
        <dsp:cNvSpPr/>
      </dsp:nvSpPr>
      <dsp:spPr>
        <a:xfrm>
          <a:off x="763197" y="1241424"/>
          <a:ext cx="3724274" cy="3724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2DBC2-C2F1-4AAD-AF33-B2ABBCA7BFA0}">
      <dsp:nvSpPr>
        <dsp:cNvPr id="0" name=""/>
        <dsp:cNvSpPr/>
      </dsp:nvSpPr>
      <dsp:spPr>
        <a:xfrm>
          <a:off x="1508052" y="1986279"/>
          <a:ext cx="2234564" cy="2234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0A4B9-94D1-48AE-BB09-A067159A2635}">
      <dsp:nvSpPr>
        <dsp:cNvPr id="0" name=""/>
        <dsp:cNvSpPr/>
      </dsp:nvSpPr>
      <dsp:spPr>
        <a:xfrm>
          <a:off x="2252907" y="2731134"/>
          <a:ext cx="744854" cy="74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64F3A-E293-4A0B-84DA-A65B3234FAC3}">
      <dsp:nvSpPr>
        <dsp:cNvPr id="0" name=""/>
        <dsp:cNvSpPr/>
      </dsp:nvSpPr>
      <dsp:spPr>
        <a:xfrm>
          <a:off x="3816428" y="0"/>
          <a:ext cx="5837259" cy="1086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Groep 1-3: Eenvoudige L/S/H-strategieën door modellen binnen interactief voorlezen en begrijpend luistersituaties </a:t>
          </a:r>
          <a:r>
            <a:rPr lang="nl-NL" sz="1600" b="1" kern="1200" dirty="0" smtClean="0"/>
            <a:t>ervaren en toepassen</a:t>
          </a:r>
          <a:endParaRPr lang="nl-NL" sz="1600" b="1" kern="1200" dirty="0"/>
        </a:p>
      </dsp:txBody>
      <dsp:txXfrm>
        <a:off x="3816428" y="0"/>
        <a:ext cx="5837259" cy="1086246"/>
      </dsp:txXfrm>
    </dsp:sp>
    <dsp:sp modelId="{D4B26B4B-890B-4039-83D7-BA86BA553A58}">
      <dsp:nvSpPr>
        <dsp:cNvPr id="0" name=""/>
        <dsp:cNvSpPr/>
      </dsp:nvSpPr>
      <dsp:spPr>
        <a:xfrm>
          <a:off x="4642649" y="543123"/>
          <a:ext cx="4655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C9C43-5E89-4810-9303-A28241BB8E3A}">
      <dsp:nvSpPr>
        <dsp:cNvPr id="0" name=""/>
        <dsp:cNvSpPr/>
      </dsp:nvSpPr>
      <dsp:spPr>
        <a:xfrm rot="5400000">
          <a:off x="2353152" y="815926"/>
          <a:ext cx="2559817" cy="201545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9AB84-AF7E-4D64-BBD5-AC7635002A94}">
      <dsp:nvSpPr>
        <dsp:cNvPr id="0" name=""/>
        <dsp:cNvSpPr/>
      </dsp:nvSpPr>
      <dsp:spPr>
        <a:xfrm>
          <a:off x="4090517" y="1137474"/>
          <a:ext cx="5630562" cy="1086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Groep 4-5: Alle L/S/H-strategieën en stappenplannen </a:t>
          </a:r>
          <a:r>
            <a:rPr lang="nl-NL" sz="1600" b="1" kern="1200" dirty="0" smtClean="0"/>
            <a:t>zelf leren gebruiken </a:t>
          </a:r>
          <a:r>
            <a:rPr lang="nl-NL" sz="1600" kern="1200" dirty="0" smtClean="0"/>
            <a:t>door gerichte instructie en </a:t>
          </a:r>
          <a:r>
            <a:rPr lang="nl-NL" sz="1600" kern="1200" dirty="0" err="1" smtClean="0"/>
            <a:t>inoefening</a:t>
          </a:r>
          <a:r>
            <a:rPr lang="nl-NL" sz="1600" kern="1200" dirty="0" smtClean="0"/>
            <a:t> met model Directe Instructie en </a:t>
          </a:r>
          <a:r>
            <a:rPr lang="nl-NL" sz="1600" kern="1200" dirty="0" err="1" smtClean="0"/>
            <a:t>Cognitive</a:t>
          </a:r>
          <a:r>
            <a:rPr lang="nl-NL" sz="1600" kern="1200" dirty="0" smtClean="0"/>
            <a:t> </a:t>
          </a:r>
          <a:r>
            <a:rPr lang="nl-NL" sz="1600" kern="1200" dirty="0" err="1" smtClean="0"/>
            <a:t>Apprenticeship</a:t>
          </a:r>
          <a:r>
            <a:rPr lang="nl-NL" sz="1600" kern="1200" dirty="0" smtClean="0"/>
            <a:t>-model</a:t>
          </a:r>
          <a:endParaRPr lang="nl-NL" sz="1600" kern="1200" dirty="0"/>
        </a:p>
      </dsp:txBody>
      <dsp:txXfrm>
        <a:off x="4090517" y="1137474"/>
        <a:ext cx="5630562" cy="1086246"/>
      </dsp:txXfrm>
    </dsp:sp>
    <dsp:sp modelId="{AE2B092B-AD2E-47D5-ACE8-4D7ABC6F5872}">
      <dsp:nvSpPr>
        <dsp:cNvPr id="0" name=""/>
        <dsp:cNvSpPr/>
      </dsp:nvSpPr>
      <dsp:spPr>
        <a:xfrm>
          <a:off x="4642649" y="1629369"/>
          <a:ext cx="4655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F5EEE-FD72-43D7-9A75-9C192DED15AB}">
      <dsp:nvSpPr>
        <dsp:cNvPr id="0" name=""/>
        <dsp:cNvSpPr/>
      </dsp:nvSpPr>
      <dsp:spPr>
        <a:xfrm rot="5400000">
          <a:off x="2902606" y="1885227"/>
          <a:ext cx="1994721" cy="148164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534CC-C860-454A-A595-64D5D55F7352}">
      <dsp:nvSpPr>
        <dsp:cNvPr id="0" name=""/>
        <dsp:cNvSpPr/>
      </dsp:nvSpPr>
      <dsp:spPr>
        <a:xfrm>
          <a:off x="4748987" y="2759935"/>
          <a:ext cx="4972092" cy="1086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Groep 6-8: Ontwikkeling van metacognitie waardoor leerlingen L/S/H-strategieën en stappenplannen </a:t>
          </a:r>
          <a:r>
            <a:rPr lang="nl-NL" sz="1600" b="1" kern="1200" dirty="0" smtClean="0"/>
            <a:t>zelfstandig leren inzetten </a:t>
          </a:r>
          <a:r>
            <a:rPr lang="nl-NL" sz="1600" kern="1200" dirty="0" smtClean="0"/>
            <a:t>door modellen van hogere denkprocessen met model Directe Instructie en </a:t>
          </a:r>
          <a:r>
            <a:rPr lang="nl-NL" sz="1600" kern="1200" dirty="0" err="1" smtClean="0"/>
            <a:t>Cognitive</a:t>
          </a:r>
          <a:r>
            <a:rPr lang="nl-NL" sz="1600" kern="1200" dirty="0" smtClean="0"/>
            <a:t> </a:t>
          </a:r>
          <a:r>
            <a:rPr lang="nl-NL" sz="1600" kern="1200" dirty="0" err="1" smtClean="0"/>
            <a:t>Apprenticeship</a:t>
          </a:r>
          <a:r>
            <a:rPr lang="nl-NL" sz="1600" kern="1200" dirty="0" smtClean="0"/>
            <a:t>-model </a:t>
          </a:r>
          <a:endParaRPr lang="nl-NL" sz="1600" kern="1200" dirty="0"/>
        </a:p>
      </dsp:txBody>
      <dsp:txXfrm>
        <a:off x="4748987" y="2759935"/>
        <a:ext cx="4972092" cy="1086246"/>
      </dsp:txXfrm>
    </dsp:sp>
    <dsp:sp modelId="{87A98DF4-78B5-4EE0-9FFD-7F4EEA94D675}">
      <dsp:nvSpPr>
        <dsp:cNvPr id="0" name=""/>
        <dsp:cNvSpPr/>
      </dsp:nvSpPr>
      <dsp:spPr>
        <a:xfrm>
          <a:off x="4642649" y="2715616"/>
          <a:ext cx="4655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317E9-871A-4B07-B959-879B3BBC24EC}">
      <dsp:nvSpPr>
        <dsp:cNvPr id="0" name=""/>
        <dsp:cNvSpPr/>
      </dsp:nvSpPr>
      <dsp:spPr>
        <a:xfrm rot="5400000">
          <a:off x="3452744" y="2953659"/>
          <a:ext cx="1425155" cy="94782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CE9F84B-88CF-427C-B615-51263CDAD8FE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C194F5E-78A4-4E17-993D-82A800999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16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702B6-0491-425A-9854-D906A2BFD2E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72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702B6-0491-425A-9854-D906A2BFD2E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80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51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0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9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06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8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67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36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84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94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A6D9-D02B-4C46-B500-692226C84BE9}" type="datetimeFigureOut">
              <a:rPr lang="nl-NL" smtClean="0"/>
              <a:t>23-4-2015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DBB2-D34F-4D49-BD25-EB4AEEC8F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86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Begripsonderwijs in een doorgaande </a:t>
            </a:r>
            <a:r>
              <a:rPr lang="nl-NL" dirty="0" smtClean="0"/>
              <a:t>lijn (Roelfsema, 2014): </a:t>
            </a:r>
            <a:endParaRPr lang="nl-NL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63352" y="1772817"/>
          <a:ext cx="9721080" cy="4965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5CD8-A0AA-44F1-9134-7C04FA41D2D0}" type="slidenum">
              <a:rPr lang="nl-NL" smtClean="0"/>
              <a:t>1</a:t>
            </a:fld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766" y="5789103"/>
            <a:ext cx="3218694" cy="74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4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116632"/>
            <a:ext cx="9505056" cy="6858000"/>
          </a:xfrm>
          <a:prstGeom prst="rect">
            <a:avLst/>
          </a:prstGeom>
          <a:noFill/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5CD8-A0AA-44F1-9134-7C04FA41D2D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24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Breedbeeld</PresentationFormat>
  <Paragraphs>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Begripsonderwijs in een doorgaande lijn (Roelfsema, 2014): 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Begripsonderwijs in een doorgaande lijn:</dc:title>
  <dc:creator>Jolanda Roelfsema</dc:creator>
  <cp:lastModifiedBy>E.W. Roelfsema</cp:lastModifiedBy>
  <cp:revision>2</cp:revision>
  <cp:lastPrinted>2014-09-11T20:31:06Z</cp:lastPrinted>
  <dcterms:created xsi:type="dcterms:W3CDTF">2014-09-11T20:28:31Z</dcterms:created>
  <dcterms:modified xsi:type="dcterms:W3CDTF">2015-04-23T19:44:19Z</dcterms:modified>
</cp:coreProperties>
</file>